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0"/>
  </p:notesMasterIdLst>
  <p:sldIdLst>
    <p:sldId id="270" r:id="rId2"/>
    <p:sldId id="257" r:id="rId3"/>
    <p:sldId id="277" r:id="rId4"/>
    <p:sldId id="258" r:id="rId5"/>
    <p:sldId id="276" r:id="rId6"/>
    <p:sldId id="273" r:id="rId7"/>
    <p:sldId id="259" r:id="rId8"/>
    <p:sldId id="260" r:id="rId9"/>
    <p:sldId id="261" r:id="rId10"/>
    <p:sldId id="271" r:id="rId11"/>
    <p:sldId id="272" r:id="rId12"/>
    <p:sldId id="262" r:id="rId13"/>
    <p:sldId id="263" r:id="rId14"/>
    <p:sldId id="264" r:id="rId15"/>
    <p:sldId id="265" r:id="rId16"/>
    <p:sldId id="274" r:id="rId17"/>
    <p:sldId id="27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4" autoAdjust="0"/>
    <p:restoredTop sz="94660"/>
  </p:normalViewPr>
  <p:slideViewPr>
    <p:cSldViewPr>
      <p:cViewPr varScale="1">
        <p:scale>
          <a:sx n="91" d="100"/>
          <a:sy n="91" d="100"/>
        </p:scale>
        <p:origin x="48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B2E3-4A45-4809-AFBA-28C917440E00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C7277-5598-4280-BC63-31F5E5B2F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7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7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7277-5598-4280-BC63-31F5E5B2F7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5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1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9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399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67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089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53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335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369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0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FB4C6D3-EE2B-475D-B9EA-A255BB14EB0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EA30FAF-C384-48D6-BC50-CEA22578C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rp.org/cauc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23" y="990600"/>
            <a:ext cx="7239000" cy="1200912"/>
          </a:xfrm>
        </p:spPr>
        <p:txBody>
          <a:bodyPr>
            <a:noAutofit/>
          </a:bodyPr>
          <a:lstStyle/>
          <a:p>
            <a:pPr algn="ctr"/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King County GOP </a:t>
            </a:r>
            <a:b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Precinct Caucus Training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19400" y="3124200"/>
            <a:ext cx="3535619" cy="275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3" y="304800"/>
            <a:ext cx="7772400" cy="676656"/>
          </a:xfrm>
        </p:spPr>
        <p:txBody>
          <a:bodyPr>
            <a:noAutofit/>
          </a:bodyPr>
          <a:lstStyle/>
          <a:p>
            <a:r>
              <a:rPr lang="en-US" sz="4500" dirty="0">
                <a:latin typeface="Century Gothic" panose="020B0502020202020204" pitchFamily="34" charset="0"/>
              </a:rPr>
              <a:t>Agenda ~ Pooled Caucus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928" y="1219200"/>
            <a:ext cx="7772400" cy="472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</a:pPr>
            <a:endParaRPr lang="en-US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200" b="1" i="1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PRIOR</a:t>
            </a:r>
            <a:r>
              <a:rPr lang="en-US" sz="2400" b="1" i="1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 TO INDIVIDUAL PRECINCT CAUCUSES:</a:t>
            </a:r>
          </a:p>
          <a:p>
            <a:pPr>
              <a:lnSpc>
                <a:spcPct val="70000"/>
              </a:lnSpc>
            </a:pPr>
            <a:endParaRPr lang="en-US" sz="2400" b="1" i="1" dirty="0">
              <a:solidFill>
                <a:schemeClr val="tx2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914400" indent="-449263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Call to order</a:t>
            </a:r>
          </a:p>
          <a:p>
            <a:pPr marL="914400" indent="-449263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Pledge of Allegiance</a:t>
            </a:r>
          </a:p>
          <a:p>
            <a:pPr marL="914400" indent="-449263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Appointment of temporary secretary.</a:t>
            </a:r>
          </a:p>
          <a:p>
            <a:pPr marL="914400" indent="-449263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Election of permanent caucus chairman.</a:t>
            </a:r>
          </a:p>
          <a:p>
            <a:pPr marL="914400" indent="-449263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Election of permanent caucus secretary.</a:t>
            </a:r>
          </a:p>
          <a:p>
            <a:pPr marL="914400" indent="-449263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Resolutions and platform discussion.</a:t>
            </a:r>
          </a:p>
          <a:p>
            <a:pPr marL="914400" indent="-449263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Such other business as may be appropriate for the      caucus.</a:t>
            </a:r>
          </a:p>
          <a:p>
            <a:pPr marL="914400" indent="-449263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Adjournment to individual precinct caucuses.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34" y="457200"/>
            <a:ext cx="7772400" cy="752856"/>
          </a:xfrm>
        </p:spPr>
        <p:txBody>
          <a:bodyPr>
            <a:normAutofit/>
          </a:bodyPr>
          <a:lstStyle/>
          <a:p>
            <a:r>
              <a:rPr lang="en-US" sz="4500" dirty="0"/>
              <a:t>Agenda ~ Precinct Caucus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210056"/>
            <a:ext cx="7772400" cy="5419344"/>
          </a:xfrm>
        </p:spPr>
        <p:txBody>
          <a:bodyPr>
            <a:normAutofit fontScale="92500" lnSpcReduction="20000"/>
          </a:bodyPr>
          <a:lstStyle/>
          <a:p>
            <a:pPr marL="890588" indent="-4254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Call to order</a:t>
            </a:r>
          </a:p>
          <a:p>
            <a:pPr marL="890588" indent="-4254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Appointment of temporary secretary</a:t>
            </a:r>
          </a:p>
          <a:p>
            <a:pPr marL="890588" indent="-4254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Election of permanent caucus chairman, if necessary **</a:t>
            </a:r>
          </a:p>
          <a:p>
            <a:pPr marL="890588" indent="-4254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Election of permanent caucus secretary, if necessary</a:t>
            </a:r>
          </a:p>
          <a:p>
            <a:pPr marL="890588" indent="-4254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Nomination and election of delegate(s)</a:t>
            </a:r>
          </a:p>
          <a:p>
            <a:pPr marL="890588" indent="-4254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Nomination and election of alternate(s)</a:t>
            </a:r>
          </a:p>
          <a:p>
            <a:pPr marL="890588" indent="-4254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Such other business as may be appropriate for the caucus</a:t>
            </a:r>
          </a:p>
          <a:p>
            <a:pPr marL="890588" indent="-4254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Adjournment</a:t>
            </a:r>
          </a:p>
          <a:p>
            <a:pPr marL="890588" indent="-425450">
              <a:buFont typeface="Arial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**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The PCO (elected or appointed) shall be the chair of the precinct caucus</a:t>
            </a:r>
          </a:p>
          <a:p>
            <a:pPr marL="365760" indent="-4572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3624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Precinct Caucus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7772400" cy="5257800"/>
          </a:xfrm>
        </p:spPr>
        <p:txBody>
          <a:bodyPr>
            <a:noAutofit/>
          </a:bodyPr>
          <a:lstStyle/>
          <a:p>
            <a:pPr lvl="0"/>
            <a:r>
              <a:rPr lang="en-US" sz="2400" b="1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What happens?: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The Precinct Caucus is called to order directly following the adjournment of the pooled caucus agenda.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Precinct Caucus must follow the agenda supplied in the Precinct Caucus Packet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Caucuses with more than 10 attendees must elect a caucus secretary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VOTING SHALL BEGIN no earlier than 10:30am and no later than 11:30am: this is the key element of the precinct caucuses.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Adjournment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362456"/>
          </a:xfrm>
        </p:spPr>
        <p:txBody>
          <a:bodyPr/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Voting for Delegates and Alternates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162800" cy="4191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The PCO is an Automatic Delegate to the Legislative Caucus and the KCGOP Convention.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The PCO’s name should be written into the Automatic Delegate Section of the Caucus Form. </a:t>
            </a:r>
            <a:endParaRPr lang="en-US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With the exception of the PCO, all precinct caucus attendees are eligible to be elected as delegates or alternates only.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362456"/>
          </a:xfrm>
        </p:spPr>
        <p:txBody>
          <a:bodyPr/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Voting for Delegates and Alternates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772400" cy="4800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of delegates and alternates for each precinct will be clearly indicated on the Precinct Caucus Packet and on the triplicate delegate sheet.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To be elected, a delegate must receive a majority (50% plus 1) vote. If there is one person in a Precinct, that person votes for himself and he/she is elected.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There may be contested races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It is important to note: you do not have to vote for anyone, if that is your choice.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362456"/>
          </a:xfrm>
        </p:spPr>
        <p:txBody>
          <a:bodyPr/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Voting for Delegates and Alternates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7772400" cy="5257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Election of Alternates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Each alternate position must be voted on individually and recorded on the Precinct Caucus Form in the order elected.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DO NOT vote for all Alternate Candidates in one vote as a block and record on the caucus form in order of votes received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Any vacancies in the Delegate positions at the Legislative Caucus or Convention will be filled with an Alternate Delegate in the order they are elected.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Precinct Caucus Form and make sure the chairman of the precinct caucus signs the form. Important: THE FORM MUST BE COMPLETE AND SIGNED OR IT MAY NOT BE COUNTED.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When the Delegate and Alternate Delegate election is completed, sign all the forms. At that point the group is adjourned.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265" y="174485"/>
            <a:ext cx="3581400" cy="932021"/>
          </a:xfrm>
        </p:spPr>
        <p:txBody>
          <a:bodyPr anchor="t">
            <a:normAutofit/>
          </a:bodyPr>
          <a:lstStyle/>
          <a:p>
            <a:pPr algn="ctr"/>
            <a:r>
              <a:rPr lang="en-US" sz="3000" dirty="0">
                <a:latin typeface="Century Gothic" panose="020B0502020202020204" pitchFamily="34" charset="0"/>
              </a:rPr>
              <a:t>Precinct Caucus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404677" cy="6352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8873" y="1398882"/>
            <a:ext cx="3276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Precinct caucus form: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*Make sure the form clearly notes your assigned precinct.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PCO/chairman info.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Each delegate and all their information is filled out. 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Name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Address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Phone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Email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Each alternate with complete information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57400" y="909794"/>
            <a:ext cx="3191473" cy="1067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09800" y="1322682"/>
            <a:ext cx="3077906" cy="1181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62200" y="3315992"/>
            <a:ext cx="3352800" cy="52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362200" y="3520640"/>
            <a:ext cx="3364346" cy="50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362200" y="3677505"/>
            <a:ext cx="3352800" cy="132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62200" y="3819527"/>
            <a:ext cx="3352800" cy="23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74138" y="5293795"/>
            <a:ext cx="3134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PCO or Chairman</a:t>
            </a:r>
          </a:p>
          <a:p>
            <a:endParaRPr lang="en-US" dirty="0"/>
          </a:p>
          <a:p>
            <a:r>
              <a:rPr lang="en-US" dirty="0"/>
              <a:t>Elected Secretary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209800" y="5486400"/>
            <a:ext cx="2964338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962400" y="5755460"/>
            <a:ext cx="1239982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79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851688" cy="70104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Registration 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" r="1549" b="3279"/>
          <a:stretch/>
        </p:blipFill>
        <p:spPr>
          <a:xfrm>
            <a:off x="497209" y="2731026"/>
            <a:ext cx="7807977" cy="4050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65" y="838200"/>
            <a:ext cx="786962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Registration/Sign In Sheet: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Each participant much completely fill out the precinct caucus registration 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Why is this so important?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When looking for possible PCOs or help on campaigns, this is going to be a great starting point. Thus we want the information to be as accurate and legible as possible.</a:t>
            </a:r>
          </a:p>
        </p:txBody>
      </p:sp>
    </p:spTree>
    <p:extLst>
      <p:ext uri="{BB962C8B-B14F-4D97-AF65-F5344CB8AC3E}">
        <p14:creationId xmlns:p14="http://schemas.microsoft.com/office/powerpoint/2010/main" val="198850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/>
              <a:t>Questions?</a:t>
            </a: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143000"/>
          </a:xfrm>
        </p:spPr>
        <p:txBody>
          <a:bodyPr/>
          <a:lstStyle/>
          <a:p>
            <a:pPr algn="ctr"/>
            <a:r>
              <a:rPr lang="en-US" sz="7200" dirty="0">
                <a:latin typeface="Century Gothic" panose="020B0502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854696" cy="42672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When, Where, and Contributions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The Day Will Look Like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Credentialing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Pooled Caucus Agenda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Platform Discussion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Precinct Caucus Agenda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Voting for Delegates and Alternates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Delegate Materials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Questions and Concerns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85800"/>
          </a:xfrm>
        </p:spPr>
        <p:txBody>
          <a:bodyPr anchor="t">
            <a:normAutofit/>
          </a:bodyPr>
          <a:lstStyle/>
          <a:p>
            <a:pPr algn="ctr"/>
            <a:r>
              <a:rPr lang="en-US" sz="4500" dirty="0">
                <a:latin typeface="Century Gothic" panose="020B0502020202020204" pitchFamily="34" charset="0"/>
              </a:rPr>
              <a:t>FAQs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9545" y="1143000"/>
            <a:ext cx="7772400" cy="5334000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do the Precinct Caucuses take place?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Saturday,  February 29, 2020  10:00 AM</a:t>
            </a:r>
          </a:p>
          <a:p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Where do Precinct Caucuses take place?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Each PCO will be notified by February 3rd 2020 of their pooled caucus location by the KCGOP.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will be able to find precinct and pooled caucus locations on the WSRP website: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www.wsrp.org/caucus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by February 3</a:t>
            </a:r>
            <a:r>
              <a:rPr lang="en-US" sz="2400" baseline="30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2020</a:t>
            </a:r>
          </a:p>
          <a:p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Please remember… 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reach out to all known Republicans in your precinct via phone and email to let them know about your caucus. </a:t>
            </a:r>
          </a:p>
        </p:txBody>
      </p:sp>
    </p:spTree>
    <p:extLst>
      <p:ext uri="{BB962C8B-B14F-4D97-AF65-F5344CB8AC3E}">
        <p14:creationId xmlns:p14="http://schemas.microsoft.com/office/powerpoint/2010/main" val="24932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85800"/>
          </a:xfrm>
        </p:spPr>
        <p:txBody>
          <a:bodyPr anchor="t">
            <a:normAutofit/>
          </a:bodyPr>
          <a:lstStyle/>
          <a:p>
            <a:pPr algn="ctr"/>
            <a:r>
              <a:rPr lang="en-US" sz="4500" dirty="0">
                <a:latin typeface="Century Gothic" panose="020B0502020202020204" pitchFamily="34" charset="0"/>
              </a:rPr>
              <a:t>FAQs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9545" y="1143000"/>
            <a:ext cx="7772400" cy="5334000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 the Precinct Caucus accept contributions? 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Yes! Please ask for contributions to help defray the cost of Precinct Caucuses</a:t>
            </a:r>
          </a:p>
          <a:p>
            <a:pPr marL="1097280" lvl="2"/>
            <a:r>
              <a:rPr lang="en-US" sz="2400" b="1" i="1" u="sng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* NOTE: Please make sure that contributions collected are noted on the Precinct Caucus Form next to the contributor’s name and placed in the envelope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 I’m a Precinct Chair (PC) should I caucus the precinct I chair? 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NO. You must caucus in the precinct where you are registered to vote.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85800"/>
          </a:xfrm>
        </p:spPr>
        <p:txBody>
          <a:bodyPr anchor="t">
            <a:normAutofit/>
          </a:bodyPr>
          <a:lstStyle/>
          <a:p>
            <a:pPr algn="ctr"/>
            <a:r>
              <a:rPr lang="en-US" sz="4500" dirty="0">
                <a:latin typeface="Century Gothic" panose="020B0502020202020204" pitchFamily="34" charset="0"/>
              </a:rPr>
              <a:t>FAQs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9545" y="1676400"/>
            <a:ext cx="7772400" cy="44958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Pooled Caucus Chair will be the point of contact for any questions you may have the day of your Precinct Caucus.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Please arrive early and be prepared to pitch in to help where needed to insure a smooth caucus for all.</a:t>
            </a:r>
          </a:p>
        </p:txBody>
      </p:sp>
    </p:spTree>
    <p:extLst>
      <p:ext uri="{BB962C8B-B14F-4D97-AF65-F5344CB8AC3E}">
        <p14:creationId xmlns:p14="http://schemas.microsoft.com/office/powerpoint/2010/main" val="281136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65760"/>
            <a:ext cx="7682484" cy="701040"/>
          </a:xfrm>
        </p:spPr>
        <p:txBody>
          <a:bodyPr anchor="t"/>
          <a:lstStyle/>
          <a:p>
            <a:r>
              <a:rPr lang="en-US" dirty="0">
                <a:latin typeface="Century Gothic" panose="020B0502020202020204" pitchFamily="34" charset="0"/>
              </a:rPr>
              <a:t>What the day will look like…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942" y="1143000"/>
            <a:ext cx="73914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9:00 AM - Caucus participants should arrive/locate caucus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10:00 AM – Pooled caucus will be called to order by temporary chairman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Pledge of Allegiance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Appointment of temporary secretary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Election of permanent caucus chairman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Election of permanent </a:t>
            </a:r>
            <a:r>
              <a:rPr lang="en-US" sz="1500">
                <a:latin typeface="Century Gothic" panose="020B0502020202020204" pitchFamily="34" charset="0"/>
              </a:rPr>
              <a:t>caucus secretary</a:t>
            </a:r>
            <a:endParaRPr lang="en-US" sz="1500" dirty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Resolutions and platform discussion.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Other business, if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10:30 AM - Adjournment to individual precinct caucuses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  <a:p>
            <a:r>
              <a:rPr lang="en-US" sz="1500" dirty="0">
                <a:latin typeface="Century Gothic" panose="020B0502020202020204" pitchFamily="34" charset="0"/>
              </a:rPr>
              <a:t>Now in individual precinct caucuses: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Call to order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Appointment of temporary secretary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Election of permanent caucus chairman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Election of permanent caucus secretary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Nomination and elections of delegate(s)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Nomination and elections of alternates(s)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Adjournment.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  <a:p>
            <a:pPr algn="ctr"/>
            <a:r>
              <a:rPr lang="en-US" b="1" u="sng" dirty="0">
                <a:latin typeface="Century Gothic" panose="020B0502020202020204" pitchFamily="34" charset="0"/>
              </a:rPr>
              <a:t>Important: Please make sure all form are filled out completely and are LEGIBLE.</a:t>
            </a:r>
          </a:p>
        </p:txBody>
      </p:sp>
    </p:spTree>
    <p:extLst>
      <p:ext uri="{BB962C8B-B14F-4D97-AF65-F5344CB8AC3E}">
        <p14:creationId xmlns:p14="http://schemas.microsoft.com/office/powerpoint/2010/main" val="169206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381000"/>
            <a:ext cx="7772400" cy="75285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latin typeface="Century Gothic" panose="020B0502020202020204" pitchFamily="34" charset="0"/>
              </a:rPr>
              <a:t>Credentialing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772400" cy="4876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Who Can Participate in Precinct Caucuses?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Any member of the Republican Party who is a duly registered voter and legal resident of that precinct.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does this mean?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200" b="1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“member of the Republican Party”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– this means when a registered voter who checks into the precinct caucus by signing the registration sheet swearing an oath that they are a Republican.  </a:t>
            </a:r>
          </a:p>
          <a:p>
            <a:pPr marL="465138" lvl="3">
              <a:buClr>
                <a:schemeClr val="accent3"/>
              </a:buClr>
              <a:buSzPct val="95000"/>
            </a:pPr>
            <a:r>
              <a:rPr lang="en-US" sz="2400" b="1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“duly registered voter”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– a person must be currently and verifiably registered to vote.</a:t>
            </a:r>
          </a:p>
          <a:p>
            <a:pPr marL="465138" lvl="3">
              <a:buClr>
                <a:schemeClr val="accent3"/>
              </a:buClr>
              <a:buSzPct val="95000"/>
            </a:pPr>
            <a:r>
              <a:rPr lang="en-US" sz="2400" b="1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“legal resident of that precinct”</a:t>
            </a: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– in order to participate that a specific precinct caucus, the voter must be registered in that precinct.  The voter roll must reflect that this is where the person is in fact registered to vote.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36" y="152400"/>
            <a:ext cx="7772400" cy="1057656"/>
          </a:xfrm>
        </p:spPr>
        <p:txBody>
          <a:bodyPr/>
          <a:lstStyle/>
          <a:p>
            <a:pPr algn="ctr"/>
            <a:r>
              <a:rPr lang="en-US" sz="3200" dirty="0"/>
              <a:t>Credentialing Basics: The Credentialing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436" y="1676400"/>
            <a:ext cx="7848600" cy="495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To participate, a voter MUST…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Proof of identification and voter registration: Verifiable voter registration, preferably voter registration card or printed registration from King County Elections, AND a valid Washington State drivers license.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Each District will make arrangements for their pooled caucus locations to have internet access to look up voter status of participants who need help with their precinct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The first person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nominated to run their individual precinct caucus must verify credentials.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89"/>
            <a:ext cx="7772400" cy="136245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Credentialing Basics: Key Points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7772400" cy="4267200"/>
          </a:xfrm>
        </p:spPr>
        <p:txBody>
          <a:bodyPr>
            <a:normAutofit/>
          </a:bodyPr>
          <a:lstStyle/>
          <a:p>
            <a:pPr marL="342900" lvl="2" indent="-342900"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The participant CANNOT sign the sign-in/oath sheet until it has been verified that they are eligible to participate and are in the proper precinct.  </a:t>
            </a:r>
          </a:p>
          <a:p>
            <a:pPr marL="0" lvl="2">
              <a:buClr>
                <a:schemeClr val="accent3"/>
              </a:buClr>
              <a:buSzPct val="95000"/>
            </a:pP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2" indent="-342900"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All paperwork must be completed and turned in to the pooled caucus chair to ensure your precinct’s delegation is eligible to the Legislative Caucus and KCGOP Convention.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843</TotalTime>
  <Words>1267</Words>
  <Application>Microsoft Office PowerPoint</Application>
  <PresentationFormat>On-screen Show (4:3)</PresentationFormat>
  <Paragraphs>147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Century Schoolbook</vt:lpstr>
      <vt:lpstr>Wingdings 2</vt:lpstr>
      <vt:lpstr>View</vt:lpstr>
      <vt:lpstr>King County GOP  Precinct Caucus Training</vt:lpstr>
      <vt:lpstr>Overview</vt:lpstr>
      <vt:lpstr>FAQs</vt:lpstr>
      <vt:lpstr>FAQs</vt:lpstr>
      <vt:lpstr>FAQs</vt:lpstr>
      <vt:lpstr>What the day will look like…</vt:lpstr>
      <vt:lpstr>Credentialing Basics</vt:lpstr>
      <vt:lpstr>Credentialing Basics: The Credentialing Process</vt:lpstr>
      <vt:lpstr>Credentialing Basics: Key Points</vt:lpstr>
      <vt:lpstr>Agenda ~ Pooled Caucus</vt:lpstr>
      <vt:lpstr>Agenda ~ Precinct Caucus</vt:lpstr>
      <vt:lpstr>The Precinct Caucus</vt:lpstr>
      <vt:lpstr>Voting for Delegates and Alternates</vt:lpstr>
      <vt:lpstr>Voting for Delegates and Alternates</vt:lpstr>
      <vt:lpstr>Voting for Delegates and Alternates</vt:lpstr>
      <vt:lpstr>Precinct Caucus Report</vt:lpstr>
      <vt:lpstr>Registration Sheet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KCGOP Precinct Caucus Training</dc:title>
  <dc:creator>Jill Fagan</dc:creator>
  <cp:lastModifiedBy>Cynthia Cole</cp:lastModifiedBy>
  <cp:revision>70</cp:revision>
  <dcterms:created xsi:type="dcterms:W3CDTF">2010-01-15T21:47:23Z</dcterms:created>
  <dcterms:modified xsi:type="dcterms:W3CDTF">2020-02-01T05:55:50Z</dcterms:modified>
</cp:coreProperties>
</file>